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8"/>
  </p:notesMasterIdLst>
  <p:sldIdLst>
    <p:sldId id="262" r:id="rId2"/>
    <p:sldId id="268" r:id="rId3"/>
    <p:sldId id="364" r:id="rId4"/>
    <p:sldId id="338" r:id="rId5"/>
    <p:sldId id="366" r:id="rId6"/>
    <p:sldId id="367" r:id="rId7"/>
    <p:sldId id="368" r:id="rId8"/>
    <p:sldId id="301" r:id="rId9"/>
    <p:sldId id="299" r:id="rId10"/>
    <p:sldId id="315" r:id="rId11"/>
    <p:sldId id="316" r:id="rId12"/>
    <p:sldId id="314" r:id="rId13"/>
    <p:sldId id="312" r:id="rId14"/>
    <p:sldId id="313" r:id="rId15"/>
    <p:sldId id="369" r:id="rId16"/>
    <p:sldId id="273" r:id="rId17"/>
  </p:sldIdLst>
  <p:sldSz cx="9906000" cy="6858000" type="A4"/>
  <p:notesSz cx="6858000" cy="9144000"/>
  <p:embeddedFontLs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5754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31509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47263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63017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78772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94526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10281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26035" algn="l" defTabSz="1031509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범수 최" initials="범최" lastIdx="1" clrIdx="0">
    <p:extLst>
      <p:ext uri="{19B8F6BF-5375-455C-9EA6-DF929625EA0E}">
        <p15:presenceInfo xmlns:p15="http://schemas.microsoft.com/office/powerpoint/2012/main" userId="c857a9dc3cff5f4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63132"/>
    <a:srgbClr val="009900"/>
    <a:srgbClr val="000000"/>
    <a:srgbClr val="FB0F85"/>
    <a:srgbClr val="6FA268"/>
    <a:srgbClr val="0BFF17"/>
    <a:srgbClr val="858585"/>
    <a:srgbClr val="EAD0D1"/>
    <a:srgbClr val="4F6A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18" autoAdjust="0"/>
    <p:restoredTop sz="91824" autoAdjust="0"/>
  </p:normalViewPr>
  <p:slideViewPr>
    <p:cSldViewPr>
      <p:cViewPr varScale="1">
        <p:scale>
          <a:sx n="66" d="100"/>
          <a:sy n="66" d="100"/>
        </p:scale>
        <p:origin x="1332" y="66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5" d="100"/>
          <a:sy n="125" d="100"/>
        </p:scale>
        <p:origin x="-498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175B8C-DF90-4444-88E4-F1D95D87E965}" type="datetimeFigureOut">
              <a:rPr lang="ko-KR" altLang="en-US" smtClean="0"/>
              <a:pPr/>
              <a:t>2019-12-03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05DAE-064F-4E16-A6EA-40DBFA52F8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808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5754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31509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47263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63017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78772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094526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10281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26035" algn="l" defTabSz="1031509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931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4181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8275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77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7118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3781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697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041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468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0759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467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3497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48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7171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31509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624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7581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8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15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31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472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63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78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945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102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26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EEF72-D11B-4B45-80B2-11F8785BC426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41"/>
            <a:ext cx="222885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41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6344-EBAA-4085-A258-559FF331E266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0FF6-59C0-4879-B026-626A45E9659E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3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5754" indent="0">
              <a:buNone/>
              <a:defRPr sz="2300" b="1"/>
            </a:lvl2pPr>
            <a:lvl3pPr marL="1031509" indent="0">
              <a:buNone/>
              <a:defRPr sz="2000" b="1"/>
            </a:lvl3pPr>
            <a:lvl4pPr marL="1547263" indent="0">
              <a:buNone/>
              <a:defRPr sz="1800" b="1"/>
            </a:lvl4pPr>
            <a:lvl5pPr marL="2063017" indent="0">
              <a:buNone/>
              <a:defRPr sz="1800" b="1"/>
            </a:lvl5pPr>
            <a:lvl6pPr marL="2578772" indent="0">
              <a:buNone/>
              <a:defRPr sz="1800" b="1"/>
            </a:lvl6pPr>
            <a:lvl7pPr marL="3094526" indent="0">
              <a:buNone/>
              <a:defRPr sz="1800" b="1"/>
            </a:lvl7pPr>
            <a:lvl8pPr marL="3610281" indent="0">
              <a:buNone/>
              <a:defRPr sz="1800" b="1"/>
            </a:lvl8pPr>
            <a:lvl9pPr marL="4126035" indent="0">
              <a:buNone/>
              <a:defRPr sz="18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3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5754" indent="0">
              <a:buNone/>
              <a:defRPr sz="2300" b="1"/>
            </a:lvl2pPr>
            <a:lvl3pPr marL="1031509" indent="0">
              <a:buNone/>
              <a:defRPr sz="2000" b="1"/>
            </a:lvl3pPr>
            <a:lvl4pPr marL="1547263" indent="0">
              <a:buNone/>
              <a:defRPr sz="1800" b="1"/>
            </a:lvl4pPr>
            <a:lvl5pPr marL="2063017" indent="0">
              <a:buNone/>
              <a:defRPr sz="1800" b="1"/>
            </a:lvl5pPr>
            <a:lvl6pPr marL="2578772" indent="0">
              <a:buNone/>
              <a:defRPr sz="1800" b="1"/>
            </a:lvl6pPr>
            <a:lvl7pPr marL="3094526" indent="0">
              <a:buNone/>
              <a:defRPr sz="1800" b="1"/>
            </a:lvl7pPr>
            <a:lvl8pPr marL="3610281" indent="0">
              <a:buNone/>
              <a:defRPr sz="1800" b="1"/>
            </a:lvl8pPr>
            <a:lvl9pPr marL="4126035" indent="0">
              <a:buNone/>
              <a:defRPr sz="18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4" y="2174875"/>
            <a:ext cx="4378590" cy="39512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6B71F-E5F5-4A0E-890A-E016AAB339A5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021B9-18A6-4AF5-A374-48BE1ECA2072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1C93-9B06-4276-BC97-0ADB2A4437DB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4" y="273049"/>
            <a:ext cx="3259006" cy="116205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2" y="273053"/>
            <a:ext cx="5537729" cy="5853113"/>
          </a:xfrm>
        </p:spPr>
        <p:txBody>
          <a:bodyPr/>
          <a:lstStyle>
            <a:lvl1pPr>
              <a:defRPr sz="36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4" y="1435103"/>
            <a:ext cx="3259006" cy="4691063"/>
          </a:xfrm>
        </p:spPr>
        <p:txBody>
          <a:bodyPr/>
          <a:lstStyle>
            <a:lvl1pPr marL="0" indent="0">
              <a:buNone/>
              <a:defRPr sz="1600"/>
            </a:lvl1pPr>
            <a:lvl2pPr marL="515754" indent="0">
              <a:buNone/>
              <a:defRPr sz="1400"/>
            </a:lvl2pPr>
            <a:lvl3pPr marL="1031509" indent="0">
              <a:buNone/>
              <a:defRPr sz="1100"/>
            </a:lvl3pPr>
            <a:lvl4pPr marL="1547263" indent="0">
              <a:buNone/>
              <a:defRPr sz="1000"/>
            </a:lvl4pPr>
            <a:lvl5pPr marL="2063017" indent="0">
              <a:buNone/>
              <a:defRPr sz="1000"/>
            </a:lvl5pPr>
            <a:lvl6pPr marL="2578772" indent="0">
              <a:buNone/>
              <a:defRPr sz="1000"/>
            </a:lvl6pPr>
            <a:lvl7pPr marL="3094526" indent="0">
              <a:buNone/>
              <a:defRPr sz="1000"/>
            </a:lvl7pPr>
            <a:lvl8pPr marL="3610281" indent="0">
              <a:buNone/>
              <a:defRPr sz="1000"/>
            </a:lvl8pPr>
            <a:lvl9pPr marL="4126035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ABF81-9823-4755-9B74-B9CC032432DE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1"/>
            <a:ext cx="5943600" cy="566738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600"/>
            </a:lvl1pPr>
            <a:lvl2pPr marL="515754" indent="0">
              <a:buNone/>
              <a:defRPr sz="3200"/>
            </a:lvl2pPr>
            <a:lvl3pPr marL="1031509" indent="0">
              <a:buNone/>
              <a:defRPr sz="2700"/>
            </a:lvl3pPr>
            <a:lvl4pPr marL="1547263" indent="0">
              <a:buNone/>
              <a:defRPr sz="2300"/>
            </a:lvl4pPr>
            <a:lvl5pPr marL="2063017" indent="0">
              <a:buNone/>
              <a:defRPr sz="2300"/>
            </a:lvl5pPr>
            <a:lvl6pPr marL="2578772" indent="0">
              <a:buNone/>
              <a:defRPr sz="2300"/>
            </a:lvl6pPr>
            <a:lvl7pPr marL="3094526" indent="0">
              <a:buNone/>
              <a:defRPr sz="2300"/>
            </a:lvl7pPr>
            <a:lvl8pPr marL="3610281" indent="0">
              <a:buNone/>
              <a:defRPr sz="2300"/>
            </a:lvl8pPr>
            <a:lvl9pPr marL="4126035" indent="0">
              <a:buNone/>
              <a:defRPr sz="23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40"/>
            <a:ext cx="5943600" cy="804863"/>
          </a:xfrm>
        </p:spPr>
        <p:txBody>
          <a:bodyPr/>
          <a:lstStyle>
            <a:lvl1pPr marL="0" indent="0">
              <a:buNone/>
              <a:defRPr sz="1600"/>
            </a:lvl1pPr>
            <a:lvl2pPr marL="515754" indent="0">
              <a:buNone/>
              <a:defRPr sz="1400"/>
            </a:lvl2pPr>
            <a:lvl3pPr marL="1031509" indent="0">
              <a:buNone/>
              <a:defRPr sz="1100"/>
            </a:lvl3pPr>
            <a:lvl4pPr marL="1547263" indent="0">
              <a:buNone/>
              <a:defRPr sz="1000"/>
            </a:lvl4pPr>
            <a:lvl5pPr marL="2063017" indent="0">
              <a:buNone/>
              <a:defRPr sz="1000"/>
            </a:lvl5pPr>
            <a:lvl6pPr marL="2578772" indent="0">
              <a:buNone/>
              <a:defRPr sz="1000"/>
            </a:lvl6pPr>
            <a:lvl7pPr marL="3094526" indent="0">
              <a:buNone/>
              <a:defRPr sz="1000"/>
            </a:lvl7pPr>
            <a:lvl8pPr marL="3610281" indent="0">
              <a:buNone/>
              <a:defRPr sz="1000"/>
            </a:lvl8pPr>
            <a:lvl9pPr marL="4126035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8A5C5-A760-4665-A940-E20F510C69FE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1" y="6237314"/>
            <a:ext cx="147741" cy="484163"/>
          </a:xfrm>
          <a:prstGeom prst="rect">
            <a:avLst/>
          </a:prstGeom>
        </p:spPr>
        <p:txBody>
          <a:bodyPr lIns="103151" tIns="51576" rIns="103151" bIns="51576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20000"/>
              <a:lumOff val="80000"/>
            </a:schemeClr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9"/>
            <a:ext cx="8915400" cy="1143000"/>
          </a:xfrm>
          <a:prstGeom prst="rect">
            <a:avLst/>
          </a:prstGeom>
        </p:spPr>
        <p:txBody>
          <a:bodyPr vert="horz" lIns="103151" tIns="51576" rIns="103151" bIns="51576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103151" tIns="51576" rIns="103151" bIns="51576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3"/>
            <a:ext cx="2311400" cy="365125"/>
          </a:xfrm>
          <a:prstGeom prst="rect">
            <a:avLst/>
          </a:prstGeom>
        </p:spPr>
        <p:txBody>
          <a:bodyPr vert="horz" lIns="103151" tIns="51576" rIns="103151" bIns="51576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나눔스퀘어라운드 ExtraBold" pitchFamily="50" charset="-127"/>
                <a:ea typeface="나눔스퀘어라운드 ExtraBold" pitchFamily="50" charset="-127"/>
              </a:defRPr>
            </a:lvl1pPr>
          </a:lstStyle>
          <a:p>
            <a:fld id="{8E556582-29A5-4912-BEA1-BEA54FAD3E1C}" type="datetime1">
              <a:rPr lang="ko-KR" altLang="en-US" smtClean="0"/>
              <a:pPr/>
              <a:t>2019-12-03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215251" y="1"/>
            <a:ext cx="2542540" cy="365125"/>
          </a:xfrm>
          <a:prstGeom prst="rect">
            <a:avLst/>
          </a:prstGeom>
        </p:spPr>
        <p:txBody>
          <a:bodyPr vert="horz" lIns="103151" tIns="51576" rIns="103151" bIns="51576" rtlCol="0" anchor="ctr"/>
          <a:lstStyle>
            <a:lvl1pPr algn="r">
              <a:defRPr sz="1400">
                <a:solidFill>
                  <a:schemeClr val="bg1"/>
                </a:solidFill>
                <a:latin typeface="나눔스퀘어라운드 ExtraBold" pitchFamily="50" charset="-127"/>
                <a:ea typeface="나눔스퀘어라운드 ExtraBold" pitchFamily="50" charset="-127"/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1031509" rtl="0" eaLnBrk="1" latinLnBrk="1" hangingPunct="1">
        <a:spcBef>
          <a:spcPct val="0"/>
        </a:spcBef>
        <a:buNone/>
        <a:defRPr sz="5000" kern="1200" spc="-169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j-cs"/>
        </a:defRPr>
      </a:lvl1pPr>
    </p:titleStyle>
    <p:bodyStyle>
      <a:lvl1pPr marL="386816" indent="-386816" algn="l" defTabSz="1031509" rtl="0" eaLnBrk="1" latinLnBrk="1" hangingPunct="1">
        <a:spcBef>
          <a:spcPct val="20000"/>
        </a:spcBef>
        <a:buFont typeface="Arial" pitchFamily="34" charset="0"/>
        <a:buChar char="•"/>
        <a:defRPr sz="36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1pPr>
      <a:lvl2pPr marL="838100" indent="-322346" algn="l" defTabSz="1031509" rtl="0" eaLnBrk="1" latinLnBrk="1" hangingPunct="1">
        <a:spcBef>
          <a:spcPct val="20000"/>
        </a:spcBef>
        <a:buFont typeface="Arial" pitchFamily="34" charset="0"/>
        <a:buChar char="–"/>
        <a:defRPr sz="32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2pPr>
      <a:lvl3pPr marL="1289386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7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3pPr>
      <a:lvl4pPr marL="1805140" indent="-257877" algn="l" defTabSz="1031509" rtl="0" eaLnBrk="1" latinLnBrk="1" hangingPunct="1">
        <a:spcBef>
          <a:spcPct val="20000"/>
        </a:spcBef>
        <a:buFont typeface="Arial" pitchFamily="34" charset="0"/>
        <a:buChar char="–"/>
        <a:defRPr sz="23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4pPr>
      <a:lvl5pPr marL="2320895" indent="-257877" algn="l" defTabSz="1031509" rtl="0" eaLnBrk="1" latinLnBrk="1" hangingPunct="1">
        <a:spcBef>
          <a:spcPct val="20000"/>
        </a:spcBef>
        <a:buFont typeface="Arial" pitchFamily="34" charset="0"/>
        <a:buChar char="»"/>
        <a:defRPr sz="2300" kern="1200" spc="-113" baseline="0">
          <a:solidFill>
            <a:schemeClr val="tx1"/>
          </a:solidFill>
          <a:latin typeface="나눔스퀘어라운드 ExtraBold" pitchFamily="50" charset="-127"/>
          <a:ea typeface="나눔스퀘어라운드 ExtraBold" pitchFamily="50" charset="-127"/>
          <a:cs typeface="+mn-cs"/>
        </a:defRPr>
      </a:lvl5pPr>
      <a:lvl6pPr marL="2836649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52403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868158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383912" indent="-257877" algn="l" defTabSz="1031509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5754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1509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47263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63017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78772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94526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10281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26035" algn="l" defTabSz="1031509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eutyforme-env5.33hgsnrwug.us-west-2.elasticbeanstalk.com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566477" y="2119789"/>
            <a:ext cx="2773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캡스톤디자인</a:t>
            </a:r>
            <a:r>
              <a:rPr lang="ko-KR" altLang="en-US" sz="2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2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566477" y="2682786"/>
            <a:ext cx="27730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Beauty For Me</a:t>
            </a:r>
            <a:endParaRPr lang="ko-KR" altLang="en-US" sz="5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4C4BE1B-2590-457D-A97F-8A93481818B1}"/>
              </a:ext>
            </a:extLst>
          </p:cNvPr>
          <p:cNvSpPr/>
          <p:nvPr/>
        </p:nvSpPr>
        <p:spPr>
          <a:xfrm>
            <a:off x="3440832" y="5085184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454B23-D5BD-4E4E-9F3C-5030C9F9DBD1}"/>
              </a:ext>
            </a:extLst>
          </p:cNvPr>
          <p:cNvSpPr txBox="1"/>
          <p:nvPr/>
        </p:nvSpPr>
        <p:spPr>
          <a:xfrm>
            <a:off x="3566477" y="5003884"/>
            <a:ext cx="277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맑은 고딕" panose="020B0503020000020004" pitchFamily="50" charset="-127"/>
              </a:rPr>
              <a:t>김정빈</a:t>
            </a:r>
            <a:r>
              <a:rPr lang="ko-KR" altLang="en-US" sz="1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 </a:t>
            </a:r>
            <a:r>
              <a:rPr lang="ko-KR" altLang="en-US" sz="1800" b="1" dirty="0" err="1">
                <a:solidFill>
                  <a:schemeClr val="tx2"/>
                </a:solidFill>
                <a:latin typeface="맑은 고딕" panose="020B0503020000020004" pitchFamily="50" charset="-127"/>
              </a:rPr>
              <a:t>유인근</a:t>
            </a:r>
            <a:r>
              <a:rPr lang="ko-KR" altLang="en-US" sz="1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 </a:t>
            </a:r>
            <a:r>
              <a:rPr lang="ko-KR" altLang="en-US" sz="1800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최범수</a:t>
            </a:r>
            <a:endParaRPr lang="ko-KR" altLang="en-US" sz="1800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930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074345B-55A5-4185-BBE1-474FAB5EFF88}"/>
              </a:ext>
            </a:extLst>
          </p:cNvPr>
          <p:cNvGraphicFramePr>
            <a:graphicFrameLocks noGrp="1"/>
          </p:cNvGraphicFramePr>
          <p:nvPr/>
        </p:nvGraphicFramePr>
        <p:xfrm>
          <a:off x="5295037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EC408A0-F99D-483A-8DB6-374914F86916}"/>
              </a:ext>
            </a:extLst>
          </p:cNvPr>
          <p:cNvSpPr txBox="1"/>
          <p:nvPr/>
        </p:nvSpPr>
        <p:spPr>
          <a:xfrm>
            <a:off x="6015117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EECEAF5-D328-4A4D-9706-19ABEDA09D6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95299" y="2508843"/>
          <a:ext cx="8915402" cy="341586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631965096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2814087864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39763079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30079392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7070262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1733676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1239224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3413356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9075200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361325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67095717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31701145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32657898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79408510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16102599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11479705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6187859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71976036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311497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4645152"/>
                  </a:ext>
                </a:extLst>
              </a:tr>
              <a:tr h="284655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백엔드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68942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74694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관리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93949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대체 화장품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4808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2319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조회수 자동 갱신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312462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게시글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63595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댓글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01152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친구 추가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107412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7838938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642981F0-8D50-427D-A201-20FB96C2187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545288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F269360-01B1-4971-A39B-823153D3446D}"/>
              </a:ext>
            </a:extLst>
          </p:cNvPr>
          <p:cNvSpPr txBox="1"/>
          <p:nvPr/>
        </p:nvSpPr>
        <p:spPr>
          <a:xfrm>
            <a:off x="8265368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33BCFA-1953-4DD7-B9A6-D6B2774A1E68}"/>
              </a:ext>
            </a:extLst>
          </p:cNvPr>
          <p:cNvSpPr txBox="1"/>
          <p:nvPr/>
        </p:nvSpPr>
        <p:spPr>
          <a:xfrm>
            <a:off x="293686" y="362329"/>
            <a:ext cx="4104456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2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</a:t>
            </a: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진행사항</a:t>
            </a:r>
            <a:endParaRPr lang="en-US" altLang="ko-KR" sz="5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375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E082883-AD6F-49E2-8CFC-E185B33C3A1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008784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3ED3B84-BBF5-4189-859F-7E3B67E809C4}"/>
              </a:ext>
            </a:extLst>
          </p:cNvPr>
          <p:cNvSpPr txBox="1"/>
          <p:nvPr/>
        </p:nvSpPr>
        <p:spPr>
          <a:xfrm>
            <a:off x="3728864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D1DEBA0-EEC1-4FB9-9E73-EFE27EEE9B0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95299" y="2501931"/>
          <a:ext cx="8915402" cy="341586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861897604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2878841748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164444331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13118842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60088671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3561090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8328168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92189485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0273439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22360626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6511228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99496448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9895549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25175350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57127151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8127002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9168444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73329295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973166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150553"/>
                  </a:ext>
                </a:extLst>
              </a:tr>
              <a:tr h="284655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194587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뷰티 유투브 동영상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유투버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영상 제목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7893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33507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글로우픽 화장품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브랜드명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태그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92913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28381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RGB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값 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나스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66539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에스티로더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50189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바비브라운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4672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416934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데이터베이스에 정제 및 저장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643751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5E1537ED-4D8A-42DB-A2C2-545E20A05116}"/>
              </a:ext>
            </a:extLst>
          </p:cNvPr>
          <p:cNvGraphicFramePr>
            <a:graphicFrameLocks noGrp="1"/>
          </p:cNvGraphicFramePr>
          <p:nvPr/>
        </p:nvGraphicFramePr>
        <p:xfrm>
          <a:off x="5295037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A4DD625-516B-4781-AA5A-7608D1488DA3}"/>
              </a:ext>
            </a:extLst>
          </p:cNvPr>
          <p:cNvSpPr txBox="1"/>
          <p:nvPr/>
        </p:nvSpPr>
        <p:spPr>
          <a:xfrm>
            <a:off x="6015117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585F5F35-2912-43DC-AD57-2C6B3422C86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545288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53FB504-D6F8-480F-AC5E-98F3709A3CBE}"/>
              </a:ext>
            </a:extLst>
          </p:cNvPr>
          <p:cNvSpPr txBox="1"/>
          <p:nvPr/>
        </p:nvSpPr>
        <p:spPr>
          <a:xfrm>
            <a:off x="8265368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F8A1FD2-4EA7-45F7-A20A-FE68D526B1BE}"/>
              </a:ext>
            </a:extLst>
          </p:cNvPr>
          <p:cNvSpPr txBox="1"/>
          <p:nvPr/>
        </p:nvSpPr>
        <p:spPr>
          <a:xfrm>
            <a:off x="293686" y="362329"/>
            <a:ext cx="4104456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2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</a:t>
            </a: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진행사항</a:t>
            </a:r>
            <a:endParaRPr lang="en-US" altLang="ko-KR" sz="5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9310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76DA968-DC51-40C4-9F16-0A8A65A49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302275"/>
              </p:ext>
            </p:extLst>
          </p:nvPr>
        </p:nvGraphicFramePr>
        <p:xfrm>
          <a:off x="560512" y="1916832"/>
          <a:ext cx="8915402" cy="398517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36211801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794283669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33177412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331112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4332115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6202275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05381956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7138743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36524682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6390659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0864157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33989558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9413697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6412659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58259754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1365809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732270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33419282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209976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075237"/>
                  </a:ext>
                </a:extLst>
              </a:tr>
              <a:tr h="28465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프론트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페이지 및 컴포넌트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조회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26906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및 상세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9114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816775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95143"/>
                  </a:ext>
                </a:extLst>
              </a:tr>
              <a:tr h="28465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백엔드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대체 화장품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56903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기능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11353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친구 추가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109508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562645"/>
                  </a:ext>
                </a:extLst>
              </a:tr>
              <a:tr h="28465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36049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글로우픽 화장품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브랜드명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태그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34701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60411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데이터베이스에 정제 및 저장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93109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524CAA9C-DF3B-45CE-AC6C-E5A92FF191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766489"/>
              </p:ext>
            </p:extLst>
          </p:nvPr>
        </p:nvGraphicFramePr>
        <p:xfrm>
          <a:off x="6249144" y="476672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266A8D9E-7DA2-4B42-A97F-BC1AB01DD66F}"/>
              </a:ext>
            </a:extLst>
          </p:cNvPr>
          <p:cNvSpPr txBox="1"/>
          <p:nvPr/>
        </p:nvSpPr>
        <p:spPr>
          <a:xfrm>
            <a:off x="6969224" y="59411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578CDE-C0F4-4795-8771-0C47B4E8EB6D}"/>
              </a:ext>
            </a:extLst>
          </p:cNvPr>
          <p:cNvSpPr txBox="1"/>
          <p:nvPr/>
        </p:nvSpPr>
        <p:spPr>
          <a:xfrm>
            <a:off x="293686" y="362329"/>
            <a:ext cx="4104456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2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</a:t>
            </a: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진행사항</a:t>
            </a:r>
            <a:endParaRPr lang="en-US" altLang="ko-KR" sz="5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982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2C6417D-FFC1-4B67-9FB1-7FD26AE45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936157"/>
              </p:ext>
            </p:extLst>
          </p:nvPr>
        </p:nvGraphicFramePr>
        <p:xfrm>
          <a:off x="495299" y="1915914"/>
          <a:ext cx="8915402" cy="3700515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26130043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2084031296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387863725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22356905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2925102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56926749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85091001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62378584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42574160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2025436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74444816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67745877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53344683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71878371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262270231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8124255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10579927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773666438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559563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8726158"/>
                  </a:ext>
                </a:extLst>
              </a:tr>
              <a:tr h="284655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백엔드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42167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21697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관리 및 검색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54156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조회수 자동 갱신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28785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게시글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42505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댓글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CRUD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498425"/>
                  </a:ext>
                </a:extLst>
              </a:tr>
              <a:tr h="284655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425883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RGB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값 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나스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93942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에스티로더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503508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바비브라운 공식 홈페이지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79211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474286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6AB7E832-9D61-4E7F-8929-F3D443ABC1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0240"/>
              </p:ext>
            </p:extLst>
          </p:nvPr>
        </p:nvGraphicFramePr>
        <p:xfrm>
          <a:off x="6249144" y="473244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638043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140199527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35687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251373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14163F48-9132-42E5-BE01-DF207BBD7538}"/>
              </a:ext>
            </a:extLst>
          </p:cNvPr>
          <p:cNvSpPr txBox="1"/>
          <p:nvPr/>
        </p:nvSpPr>
        <p:spPr>
          <a:xfrm>
            <a:off x="6969224" y="590689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tx2"/>
                </a:solidFill>
              </a:rPr>
              <a:t>유인근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71F949-25DF-4C59-A502-83793100F8A0}"/>
              </a:ext>
            </a:extLst>
          </p:cNvPr>
          <p:cNvSpPr txBox="1"/>
          <p:nvPr/>
        </p:nvSpPr>
        <p:spPr>
          <a:xfrm>
            <a:off x="293686" y="362329"/>
            <a:ext cx="4104456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2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</a:t>
            </a: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진행사항</a:t>
            </a:r>
            <a:endParaRPr lang="en-US" altLang="ko-KR" sz="5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022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08DF2C9-ED0D-4033-BAFA-61787A98D1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229740"/>
              </p:ext>
            </p:extLst>
          </p:nvPr>
        </p:nvGraphicFramePr>
        <p:xfrm>
          <a:off x="6249144" y="476672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DCD55AA-4782-483F-8FB3-5AA244629543}"/>
              </a:ext>
            </a:extLst>
          </p:cNvPr>
          <p:cNvSpPr txBox="1"/>
          <p:nvPr/>
        </p:nvSpPr>
        <p:spPr>
          <a:xfrm>
            <a:off x="6969224" y="59411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33D7216-9CF6-46DB-99C7-10D71239E0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8555188"/>
              </p:ext>
            </p:extLst>
          </p:nvPr>
        </p:nvGraphicFramePr>
        <p:xfrm>
          <a:off x="495299" y="2132856"/>
          <a:ext cx="8915402" cy="3415860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656632581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3486993013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179552622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9776548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54836343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34821453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5523690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10121840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83734085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81741678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68862081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07079366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134284689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07849773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6261714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1274431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278215607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23607480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705866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7914439"/>
                  </a:ext>
                </a:extLst>
              </a:tr>
              <a:tr h="284655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프론트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페이지 및 컴포넌트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83279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96286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4667932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 및 관리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675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조합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150381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애플리케이션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369259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스타일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442526"/>
                  </a:ext>
                </a:extLst>
              </a:tr>
              <a:tr h="284655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수집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모델링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969625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뷰티 유투브 동영상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유투버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영상 제목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등 크롤링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13305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화장품명 정제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866562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DE2FED5-1BEB-439A-A0B0-0C4757699D47}"/>
              </a:ext>
            </a:extLst>
          </p:cNvPr>
          <p:cNvSpPr txBox="1"/>
          <p:nvPr/>
        </p:nvSpPr>
        <p:spPr>
          <a:xfrm>
            <a:off x="293686" y="362329"/>
            <a:ext cx="4104456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2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</a:t>
            </a: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진행사항</a:t>
            </a:r>
            <a:endParaRPr lang="en-US" altLang="ko-KR" sz="5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827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101114-6B29-444F-8A7F-4B78E295D93B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3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최종 데모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AEA668E-B6B8-4675-9D80-E04BDD723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" y="1557337"/>
            <a:ext cx="9029700" cy="3743325"/>
          </a:xfrm>
          <a:prstGeom prst="rect">
            <a:avLst/>
          </a:prstGeom>
        </p:spPr>
      </p:pic>
      <p:sp>
        <p:nvSpPr>
          <p:cNvPr id="10" name="사각형: 둥근 모서리 9">
            <a:hlinkClick r:id="rId4"/>
            <a:extLst>
              <a:ext uri="{FF2B5EF4-FFF2-40B4-BE49-F238E27FC236}">
                <a16:creationId xmlns:a16="http://schemas.microsoft.com/office/drawing/2014/main" id="{A3212B23-5191-4B7A-9D77-6013A80721AC}"/>
              </a:ext>
            </a:extLst>
          </p:cNvPr>
          <p:cNvSpPr/>
          <p:nvPr/>
        </p:nvSpPr>
        <p:spPr>
          <a:xfrm>
            <a:off x="3800989" y="5621291"/>
            <a:ext cx="2061033" cy="498671"/>
          </a:xfrm>
          <a:prstGeom prst="roundRect">
            <a:avLst/>
          </a:prstGeom>
          <a:solidFill>
            <a:schemeClr val="bg1"/>
          </a:solidFill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Application GO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49479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3548106" y="3122584"/>
            <a:ext cx="2773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32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32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32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D6327B9-1C6D-4783-80FA-153B9EF54BDA}"/>
              </a:ext>
            </a:extLst>
          </p:cNvPr>
          <p:cNvSpPr/>
          <p:nvPr/>
        </p:nvSpPr>
        <p:spPr>
          <a:xfrm>
            <a:off x="3440832" y="5085184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82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08584" y="1209224"/>
            <a:ext cx="27730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dirty="0">
                <a:gradFill>
                  <a:gsLst>
                    <a:gs pos="0">
                      <a:srgbClr val="EAD0D1"/>
                    </a:gs>
                    <a:gs pos="100000">
                      <a:schemeClr val="accent6">
                        <a:lumMod val="40000"/>
                        <a:lumOff val="6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Contents</a:t>
            </a:r>
            <a:endParaRPr lang="ko-KR" altLang="en-US" dirty="0">
              <a:gradFill>
                <a:gsLst>
                  <a:gs pos="0">
                    <a:srgbClr val="EAD0D1"/>
                  </a:gs>
                  <a:gs pos="100000">
                    <a:schemeClr val="accent6">
                      <a:lumMod val="40000"/>
                      <a:lumOff val="6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52600" y="2060848"/>
            <a:ext cx="4104456" cy="3121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3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피드백 답변</a:t>
            </a:r>
            <a:r>
              <a:rPr lang="en-US" altLang="ko-KR" sz="100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5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</a:endParaRPr>
          </a:p>
          <a:p>
            <a:pPr marL="514350" indent="-514350">
              <a:lnSpc>
                <a:spcPct val="3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진행사항</a:t>
            </a:r>
            <a:endParaRPr lang="en-US" altLang="ko-KR" sz="5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3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최종 데모</a:t>
            </a:r>
            <a:endParaRPr lang="en-US" altLang="ko-KR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endParaRPr lang="en-US" altLang="ko-KR" sz="10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EC756E9-DC42-4272-B4A0-A83B19EF95DA}"/>
              </a:ext>
            </a:extLst>
          </p:cNvPr>
          <p:cNvSpPr/>
          <p:nvPr/>
        </p:nvSpPr>
        <p:spPr>
          <a:xfrm>
            <a:off x="3728864" y="6381328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39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23121-0FEE-4556-9BA2-6171901F119D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피드백 답변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8D7AAE1-1D40-4EE6-9292-BCCD2686D3CD}"/>
              </a:ext>
            </a:extLst>
          </p:cNvPr>
          <p:cNvSpPr/>
          <p:nvPr/>
        </p:nvSpPr>
        <p:spPr>
          <a:xfrm>
            <a:off x="448014" y="2377665"/>
            <a:ext cx="9009971" cy="8967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동영상 추천 페이지</a:t>
            </a:r>
            <a:endParaRPr lang="en-US" altLang="ko-KR" sz="3000" b="1" spc="-15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8B0DD9C-244B-4D90-82FB-627B53A76379}"/>
              </a:ext>
            </a:extLst>
          </p:cNvPr>
          <p:cNvSpPr/>
          <p:nvPr/>
        </p:nvSpPr>
        <p:spPr>
          <a:xfrm>
            <a:off x="448013" y="3562383"/>
            <a:ext cx="9009971" cy="6955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포함된 화장품 개수 </a:t>
            </a:r>
            <a:r>
              <a:rPr lang="en-US" altLang="ko-KR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동영상에 사용된 화장품 개수</a:t>
            </a:r>
            <a:r>
              <a:rPr lang="en-US" altLang="ko-KR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3000" b="1" spc="-15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0165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23121-0FEE-4556-9BA2-6171901F119D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피드백 답변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77AAF37-0812-4780-9BCC-90CA8127CBE3}"/>
              </a:ext>
            </a:extLst>
          </p:cNvPr>
          <p:cNvSpPr/>
          <p:nvPr/>
        </p:nvSpPr>
        <p:spPr>
          <a:xfrm>
            <a:off x="5382996" y="481000"/>
            <a:ext cx="4536505" cy="4944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화장품 조합 결과 페이지</a:t>
            </a:r>
            <a:endParaRPr lang="en-US" altLang="ko-KR" spc="-15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CFC92A4-34E5-4461-9156-47529D0F3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512" y="1268760"/>
            <a:ext cx="8913440" cy="493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27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23121-0FEE-4556-9BA2-6171901F119D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피드백 답변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4BAAF26-BEE3-446E-8F3D-2AB4A0AE1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191" y="1412776"/>
            <a:ext cx="8755617" cy="4503421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D9524ED-00C8-434C-B7F7-A06493695F28}"/>
              </a:ext>
            </a:extLst>
          </p:cNvPr>
          <p:cNvSpPr/>
          <p:nvPr/>
        </p:nvSpPr>
        <p:spPr>
          <a:xfrm>
            <a:off x="5382996" y="481000"/>
            <a:ext cx="4536505" cy="4944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화장품 조합 결과 페이지</a:t>
            </a:r>
            <a:endParaRPr lang="en-US" altLang="ko-KR" spc="-15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63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23121-0FEE-4556-9BA2-6171901F119D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피드백 답변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8D7AAE1-1D40-4EE6-9292-BCCD2686D3CD}"/>
              </a:ext>
            </a:extLst>
          </p:cNvPr>
          <p:cNvSpPr/>
          <p:nvPr/>
        </p:nvSpPr>
        <p:spPr>
          <a:xfrm>
            <a:off x="448014" y="2377665"/>
            <a:ext cx="9009971" cy="8967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SNS </a:t>
            </a:r>
            <a:r>
              <a:rPr lang="ko-KR" altLang="en-US" sz="4000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게시글 댓글 삭제 권한</a:t>
            </a:r>
            <a:endParaRPr lang="en-US" altLang="ko-KR" sz="3000" b="1" spc="-15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8B0DD9C-244B-4D90-82FB-627B53A76379}"/>
              </a:ext>
            </a:extLst>
          </p:cNvPr>
          <p:cNvSpPr/>
          <p:nvPr/>
        </p:nvSpPr>
        <p:spPr>
          <a:xfrm>
            <a:off x="448013" y="3562383"/>
            <a:ext cx="9009971" cy="6955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게시글 작성자는 본인 게시글 댓글에 대해 삭제 권한</a:t>
            </a:r>
            <a:endParaRPr lang="en-US" altLang="ko-KR" sz="3000" b="1" spc="-15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996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23121-0FEE-4556-9BA2-6171901F119D}"/>
              </a:ext>
            </a:extLst>
          </p:cNvPr>
          <p:cNvSpPr txBox="1"/>
          <p:nvPr/>
        </p:nvSpPr>
        <p:spPr>
          <a:xfrm>
            <a:off x="293686" y="362329"/>
            <a:ext cx="4104456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피드백 답변</a:t>
            </a:r>
            <a:endParaRPr lang="en-US" altLang="ko-KR" spc="-150" dirty="0">
              <a:gradFill>
                <a:gsLst>
                  <a:gs pos="0">
                    <a:srgbClr val="4F6A81"/>
                  </a:gs>
                  <a:gs pos="100000">
                    <a:srgbClr val="4F6A81"/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8D7AAE1-1D40-4EE6-9292-BCCD2686D3CD}"/>
              </a:ext>
            </a:extLst>
          </p:cNvPr>
          <p:cNvSpPr/>
          <p:nvPr/>
        </p:nvSpPr>
        <p:spPr>
          <a:xfrm>
            <a:off x="448014" y="2377665"/>
            <a:ext cx="9009971" cy="8967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SNS </a:t>
            </a:r>
            <a:r>
              <a:rPr lang="ko-KR" altLang="en-US" sz="4000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게시글 댓글 </a:t>
            </a:r>
            <a:r>
              <a:rPr lang="en-US" altLang="ko-KR" sz="4000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4000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더 보기</a:t>
            </a:r>
            <a:r>
              <a:rPr lang="en-US" altLang="ko-KR" sz="4000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endParaRPr lang="en-US" altLang="ko-KR" sz="3000" b="1" spc="-15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8B0DD9C-244B-4D90-82FB-627B53A76379}"/>
              </a:ext>
            </a:extLst>
          </p:cNvPr>
          <p:cNvSpPr/>
          <p:nvPr/>
        </p:nvSpPr>
        <p:spPr>
          <a:xfrm>
            <a:off x="448013" y="3562383"/>
            <a:ext cx="9009971" cy="6955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게시글 댓글의 개수가 많아지면 </a:t>
            </a:r>
            <a:r>
              <a:rPr lang="en-US" altLang="ko-KR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더 보기</a:t>
            </a:r>
            <a:r>
              <a:rPr lang="en-US" altLang="ko-KR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 </a:t>
            </a:r>
            <a:r>
              <a:rPr lang="ko-KR" altLang="en-US" sz="3000" b="1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 추가</a:t>
            </a:r>
            <a:endParaRPr lang="en-US" altLang="ko-KR" sz="3000" b="1" spc="-15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2144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E67508D-7172-4A1E-B689-FC61A2BB6562}"/>
              </a:ext>
            </a:extLst>
          </p:cNvPr>
          <p:cNvSpPr/>
          <p:nvPr/>
        </p:nvSpPr>
        <p:spPr>
          <a:xfrm>
            <a:off x="776536" y="1484786"/>
            <a:ext cx="4752000" cy="4752526"/>
          </a:xfrm>
          <a:prstGeom prst="ellipse">
            <a:avLst/>
          </a:prstGeom>
          <a:solidFill>
            <a:schemeClr val="bg1"/>
          </a:solidFill>
          <a:ln>
            <a:solidFill>
              <a:srgbClr val="EAD0D1"/>
            </a:solidFill>
          </a:ln>
          <a:effectLst>
            <a:outerShdw blurRad="190500" dist="127000" dir="5400000" algn="t" rotWithShape="0">
              <a:srgbClr val="EAD0D1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6E07F3-570A-4732-9E22-9223D9ED51F6}"/>
              </a:ext>
            </a:extLst>
          </p:cNvPr>
          <p:cNvSpPr txBox="1"/>
          <p:nvPr/>
        </p:nvSpPr>
        <p:spPr>
          <a:xfrm>
            <a:off x="2562550" y="1189295"/>
            <a:ext cx="116578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gradFill>
                  <a:gsLst>
                    <a:gs pos="0">
                      <a:srgbClr val="EAD0D1"/>
                    </a:gs>
                    <a:gs pos="100000">
                      <a:schemeClr val="accent6">
                        <a:lumMod val="40000"/>
                        <a:lumOff val="6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화장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5816388-7738-4533-9916-A6C90CECF84A}"/>
              </a:ext>
            </a:extLst>
          </p:cNvPr>
          <p:cNvSpPr/>
          <p:nvPr/>
        </p:nvSpPr>
        <p:spPr>
          <a:xfrm>
            <a:off x="5813287" y="1484786"/>
            <a:ext cx="3741122" cy="168296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화장품 등록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유통기한 관리</a:t>
            </a: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)</a:t>
            </a:r>
            <a:endParaRPr lang="en-US" altLang="ko-KR" sz="2400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4" name="Picture 10" descr="arrow icon에 대한 이미지 검색결과">
            <a:extLst>
              <a:ext uri="{FF2B5EF4-FFF2-40B4-BE49-F238E27FC236}">
                <a16:creationId xmlns:a16="http://schemas.microsoft.com/office/drawing/2014/main" id="{C5A4AEEB-1C96-46A8-AAB9-1F954B2FA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542" y="3607488"/>
            <a:ext cx="549953" cy="54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osmetic icon에 대한 이미지 검색결과">
            <a:extLst>
              <a:ext uri="{FF2B5EF4-FFF2-40B4-BE49-F238E27FC236}">
                <a16:creationId xmlns:a16="http://schemas.microsoft.com/office/drawing/2014/main" id="{B74EB82F-4197-425A-98E4-BFBCDBD3E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776" y="3068960"/>
            <a:ext cx="1524694" cy="1524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keup icon에 대한 이미지 검색결과">
            <a:extLst>
              <a:ext uri="{FF2B5EF4-FFF2-40B4-BE49-F238E27FC236}">
                <a16:creationId xmlns:a16="http://schemas.microsoft.com/office/drawing/2014/main" id="{6DA93154-0D99-476B-BC2E-91889AE64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6567" y="3089917"/>
            <a:ext cx="1585093" cy="158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B9F1EFD-973B-4B92-B665-AAC7AA5CFC55}"/>
              </a:ext>
            </a:extLst>
          </p:cNvPr>
          <p:cNvSpPr/>
          <p:nvPr/>
        </p:nvSpPr>
        <p:spPr>
          <a:xfrm>
            <a:off x="5813287" y="2606389"/>
            <a:ext cx="3741122" cy="168296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유투브 메이크업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 추천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E3CC30A-04A3-43B2-9961-92465C68A6D6}"/>
              </a:ext>
            </a:extLst>
          </p:cNvPr>
          <p:cNvSpPr/>
          <p:nvPr/>
        </p:nvSpPr>
        <p:spPr>
          <a:xfrm>
            <a:off x="5813287" y="4301765"/>
            <a:ext cx="3741122" cy="168296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메이크업 후기</a:t>
            </a:r>
            <a:endParaRPr lang="en-US" altLang="ko-KR" sz="2400" b="1" spc="-150" dirty="0">
              <a:gradFill>
                <a:gsLst>
                  <a:gs pos="0">
                    <a:schemeClr val="tx2">
                      <a:lumMod val="60000"/>
                      <a:lumOff val="40000"/>
                    </a:schemeClr>
                  </a:gs>
                  <a:gs pos="100000">
                    <a:schemeClr val="tx2">
                      <a:lumMod val="60000"/>
                      <a:lumOff val="40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SNS </a:t>
            </a:r>
            <a:r>
              <a:rPr lang="ko-KR" altLang="en-US" sz="2400" b="1" spc="-150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E3A287-4336-40FA-8D84-186EC684DDF1}"/>
              </a:ext>
            </a:extLst>
          </p:cNvPr>
          <p:cNvSpPr txBox="1"/>
          <p:nvPr/>
        </p:nvSpPr>
        <p:spPr>
          <a:xfrm>
            <a:off x="293686" y="362329"/>
            <a:ext cx="4104456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2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</a:t>
            </a: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진행사항</a:t>
            </a:r>
            <a:endParaRPr lang="en-US" altLang="ko-KR" sz="5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B973A66-6876-4702-8067-8CA818BFA64C}"/>
              </a:ext>
            </a:extLst>
          </p:cNvPr>
          <p:cNvSpPr/>
          <p:nvPr/>
        </p:nvSpPr>
        <p:spPr>
          <a:xfrm>
            <a:off x="5382996" y="481000"/>
            <a:ext cx="4536505" cy="4944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pc="-15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초기 구현 계획 모두 진행</a:t>
            </a:r>
            <a:endParaRPr lang="en-US" altLang="ko-KR" spc="-15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338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11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F8909A-2C0E-4493-8DF7-39EDEF2CF6EF}"/>
              </a:ext>
            </a:extLst>
          </p:cNvPr>
          <p:cNvSpPr/>
          <p:nvPr/>
        </p:nvSpPr>
        <p:spPr>
          <a:xfrm>
            <a:off x="3463354" y="6544971"/>
            <a:ext cx="2736304" cy="288032"/>
          </a:xfrm>
          <a:prstGeom prst="rect">
            <a:avLst/>
          </a:prstGeom>
          <a:solidFill>
            <a:srgbClr val="EAD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074345B-55A5-4185-BBE1-474FAB5EFF8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295037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1002687276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610346408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803042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96778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EC408A0-F99D-483A-8DB6-374914F86916}"/>
              </a:ext>
            </a:extLst>
          </p:cNvPr>
          <p:cNvSpPr txBox="1"/>
          <p:nvPr/>
        </p:nvSpPr>
        <p:spPr>
          <a:xfrm>
            <a:off x="6015117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김정빈</a:t>
            </a: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D57D2B51-4CDD-45B7-B681-8989728BB4F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94324" y="1371021"/>
          <a:ext cx="635000" cy="635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50099884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38548033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724126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582383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A04F590E-82F3-470F-A1BF-C1CF60B4D0B5}"/>
              </a:ext>
            </a:extLst>
          </p:cNvPr>
          <p:cNvSpPr txBox="1"/>
          <p:nvPr/>
        </p:nvSpPr>
        <p:spPr>
          <a:xfrm>
            <a:off x="8214404" y="148846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2"/>
                </a:solidFill>
              </a:rPr>
              <a:t>최범수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058DAFE9-0727-4C88-BB57-073F5066F4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95299" y="2366516"/>
          <a:ext cx="8915402" cy="3700515"/>
        </p:xfrm>
        <a:graphic>
          <a:graphicData uri="http://schemas.openxmlformats.org/drawingml/2006/table">
            <a:tbl>
              <a:tblPr/>
              <a:tblGrid>
                <a:gridCol w="763687">
                  <a:extLst>
                    <a:ext uri="{9D8B030D-6E8A-4147-A177-3AD203B41FA5}">
                      <a16:colId xmlns:a16="http://schemas.microsoft.com/office/drawing/2014/main" val="3155225625"/>
                    </a:ext>
                  </a:extLst>
                </a:gridCol>
                <a:gridCol w="1535954">
                  <a:extLst>
                    <a:ext uri="{9D8B030D-6E8A-4147-A177-3AD203B41FA5}">
                      <a16:colId xmlns:a16="http://schemas.microsoft.com/office/drawing/2014/main" val="3488563820"/>
                    </a:ext>
                  </a:extLst>
                </a:gridCol>
                <a:gridCol w="2368286">
                  <a:extLst>
                    <a:ext uri="{9D8B030D-6E8A-4147-A177-3AD203B41FA5}">
                      <a16:colId xmlns:a16="http://schemas.microsoft.com/office/drawing/2014/main" val="27561623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05987508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9511550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77882130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6607919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27200506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489273960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470113723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870238428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1128208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414095288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797214892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741767765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686978084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1053987006"/>
                    </a:ext>
                  </a:extLst>
                </a:gridCol>
                <a:gridCol w="283165">
                  <a:extLst>
                    <a:ext uri="{9D8B030D-6E8A-4147-A177-3AD203B41FA5}">
                      <a16:colId xmlns:a16="http://schemas.microsoft.com/office/drawing/2014/main" val="3447066448"/>
                    </a:ext>
                  </a:extLst>
                </a:gridCol>
              </a:tblGrid>
              <a:tr h="284655">
                <a:tc rowSpan="2"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280298"/>
                  </a:ext>
                </a:extLst>
              </a:tr>
              <a:tr h="284655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3769332"/>
                  </a:ext>
                </a:extLst>
              </a:tr>
              <a:tr h="284655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프론트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페이지 및 컴포넌트 구현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데모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레포트</a:t>
                      </a:r>
                    </a:p>
                  </a:txBody>
                  <a:tcPr marL="5693" marR="5693" marT="5693" marB="0" vert="eaVert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37178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31350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프로필 조회 및 수정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88929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등록 및 관리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78934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조회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72934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동영상 추천 및 상세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3252276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화장품 조합 페이지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490664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랭킹 시스템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022147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애플리케이션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431163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서버와 통신 연결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570285"/>
                  </a:ext>
                </a:extLst>
              </a:tr>
              <a:tr h="2846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스타일 작업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693" marR="5693" marT="569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682007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F543B48-4462-499B-B78F-1A91A10ABAD2}"/>
              </a:ext>
            </a:extLst>
          </p:cNvPr>
          <p:cNvSpPr txBox="1"/>
          <p:nvPr/>
        </p:nvSpPr>
        <p:spPr>
          <a:xfrm>
            <a:off x="293686" y="362329"/>
            <a:ext cx="4104456" cy="609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 startAt="2"/>
            </a:pPr>
            <a:r>
              <a:rPr lang="ko-KR" altLang="en-US" spc="-150" dirty="0">
                <a:gradFill>
                  <a:gsLst>
                    <a:gs pos="0">
                      <a:srgbClr val="4F6A81"/>
                    </a:gs>
                    <a:gs pos="100000">
                      <a:srgbClr val="4F6A81"/>
                    </a:gs>
                  </a:gsLst>
                  <a:lin ang="5400000" scaled="0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</a:t>
            </a:r>
            <a:r>
              <a:rPr lang="ko-KR" altLang="en-US" spc="-150" dirty="0">
                <a:gradFill>
                  <a:gsLst>
                    <a:gs pos="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latin typeface="맑은 고딕" panose="020B0503020000020004" pitchFamily="50" charset="-127"/>
              </a:rPr>
              <a:t>진행사항</a:t>
            </a:r>
            <a:endParaRPr lang="en-US" altLang="ko-KR" sz="500" spc="-150" dirty="0">
              <a:gradFill>
                <a:gsLst>
                  <a:gs pos="0">
                    <a:schemeClr val="tx2">
                      <a:lumMod val="75000"/>
                    </a:schemeClr>
                  </a:gs>
                  <a:gs pos="100000">
                    <a:schemeClr val="tx2">
                      <a:lumMod val="75000"/>
                    </a:schemeClr>
                  </a:gs>
                </a:gsLst>
                <a:lin ang="5400000" scaled="0"/>
              </a:gra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931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3">
      <a:dk1>
        <a:srgbClr val="C00000"/>
      </a:dk1>
      <a:lt1>
        <a:sysClr val="window" lastClr="FFFFFF"/>
      </a:lt1>
      <a:dk2>
        <a:srgbClr val="333333"/>
      </a:dk2>
      <a:lt2>
        <a:srgbClr val="EEECE1"/>
      </a:lt2>
      <a:accent1>
        <a:srgbClr val="06A3B6"/>
      </a:accent1>
      <a:accent2>
        <a:srgbClr val="D5797C"/>
      </a:accent2>
      <a:accent3>
        <a:srgbClr val="DEC978"/>
      </a:accent3>
      <a:accent4>
        <a:srgbClr val="8064A2"/>
      </a:accent4>
      <a:accent5>
        <a:srgbClr val="4BACC6"/>
      </a:accent5>
      <a:accent6>
        <a:srgbClr val="D5797C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tx1">
              <a:lumMod val="20000"/>
              <a:lumOff val="80000"/>
            </a:schemeClr>
          </a:solidFill>
          <a:headEnd type="diamond" w="med" len="med"/>
          <a:tailEnd type="diamond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9109</TotalTime>
  <Words>619</Words>
  <Application>Microsoft Office PowerPoint</Application>
  <PresentationFormat>A4 용지(210x297mm)</PresentationFormat>
  <Paragraphs>1098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나눔스퀘어라운드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Angry MOMO Presentation</dc:title>
  <dc:creator>madeit-top1</dc:creator>
  <cp:lastModifiedBy>유 인근</cp:lastModifiedBy>
  <cp:revision>332</cp:revision>
  <dcterms:created xsi:type="dcterms:W3CDTF">2014-08-30T22:01:36Z</dcterms:created>
  <dcterms:modified xsi:type="dcterms:W3CDTF">2019-12-02T21:13:02Z</dcterms:modified>
</cp:coreProperties>
</file>

<file path=docProps/thumbnail.jpeg>
</file>